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90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5A24F0-BFF7-4E75-96E2-FEF32E672410}" type="datetimeFigureOut">
              <a:rPr lang="en-US" smtClean="0"/>
              <a:t>9/9/2014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4253194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5A24F0-BFF7-4E75-96E2-FEF32E672410}" type="datetimeFigureOut">
              <a:rPr lang="en-US" smtClean="0"/>
              <a:t>9/9/2014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2574762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5A24F0-BFF7-4E75-96E2-FEF32E672410}" type="datetimeFigureOut">
              <a:rPr lang="en-US" smtClean="0"/>
              <a:t>9/9/2014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1046670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5A24F0-BFF7-4E75-96E2-FEF32E672410}" type="datetimeFigureOut">
              <a:rPr lang="en-US" smtClean="0"/>
              <a:t>9/9/2014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2820337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5A24F0-BFF7-4E75-96E2-FEF32E672410}" type="datetimeFigureOut">
              <a:rPr lang="en-US" smtClean="0"/>
              <a:t>9/9/2014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2355968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5A24F0-BFF7-4E75-96E2-FEF32E672410}" type="datetimeFigureOut">
              <a:rPr lang="en-US" smtClean="0"/>
              <a:t>9/9/2014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2338221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5A24F0-BFF7-4E75-96E2-FEF32E672410}" type="datetimeFigureOut">
              <a:rPr lang="en-US" smtClean="0"/>
              <a:t>9/9/2014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1330788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5A24F0-BFF7-4E75-96E2-FEF32E672410}" type="datetimeFigureOut">
              <a:rPr lang="en-US" smtClean="0"/>
              <a:t>9/9/2014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3313165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5A24F0-BFF7-4E75-96E2-FEF32E672410}" type="datetimeFigureOut">
              <a:rPr lang="en-US" smtClean="0"/>
              <a:t>9/9/2014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3205336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5A24F0-BFF7-4E75-96E2-FEF32E672410}" type="datetimeFigureOut">
              <a:rPr lang="en-US" smtClean="0"/>
              <a:t>9/9/2014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3968375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5A24F0-BFF7-4E75-96E2-FEF32E672410}" type="datetimeFigureOut">
              <a:rPr lang="en-US" smtClean="0"/>
              <a:t>9/9/2014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0BCA0B-98A6-4B37-967A-F36CEC4E771F}" type="slidenum">
              <a:rPr lang="en-US" smtClean="0"/>
              <a:t>‹#›</a:t>
            </a:fld>
            <a:endParaRPr lang="en-US"/>
          </a:p>
        </p:txBody>
      </p:sp>
    </p:spTree>
    <p:extLst>
      <p:ext uri="{BB962C8B-B14F-4D97-AF65-F5344CB8AC3E}">
        <p14:creationId xmlns:p14="http://schemas.microsoft.com/office/powerpoint/2010/main" val="2494467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5A24F0-BFF7-4E75-96E2-FEF32E672410}" type="datetimeFigureOut">
              <a:rPr lang="en-US" smtClean="0"/>
              <a:t>9/9/2014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0BCA0B-98A6-4B37-967A-F36CEC4E771F}" type="slidenum">
              <a:rPr lang="en-US" smtClean="0"/>
              <a:t>‹#›</a:t>
            </a:fld>
            <a:endParaRPr lang="en-US"/>
          </a:p>
        </p:txBody>
      </p:sp>
    </p:spTree>
    <p:extLst>
      <p:ext uri="{BB962C8B-B14F-4D97-AF65-F5344CB8AC3E}">
        <p14:creationId xmlns:p14="http://schemas.microsoft.com/office/powerpoint/2010/main" val="480132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13" y="123825"/>
            <a:ext cx="8815387" cy="660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7123345" y="2501036"/>
            <a:ext cx="2071003" cy="1443189"/>
            <a:chOff x="0" y="4371726"/>
            <a:chExt cx="2895600" cy="2486274"/>
          </a:xfrm>
        </p:grpSpPr>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71726"/>
              <a:ext cx="2895600" cy="24862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218450"/>
              <a:ext cx="2895600" cy="553998"/>
            </a:xfrm>
            <a:prstGeom prst="rect">
              <a:avLst/>
            </a:prstGeom>
            <a:noFill/>
          </p:spPr>
          <p:txBody>
            <a:bodyPr wrap="square" rtlCol="0">
              <a:spAutoFit/>
            </a:bodyPr>
            <a:lstStyle/>
            <a:p>
              <a:r>
                <a:rPr lang="en-US" sz="1000" dirty="0" smtClean="0">
                  <a:solidFill>
                    <a:schemeClr val="bg1"/>
                  </a:solidFill>
                </a:rPr>
                <a:t>[http://www.triplepundit.com/2009/03/turning-water-into-gold-business-opportunities-in-water-scarcity/]</a:t>
              </a:r>
              <a:endParaRPr lang="en-US" sz="1000" dirty="0">
                <a:solidFill>
                  <a:schemeClr val="bg1"/>
                </a:solidFill>
              </a:endParaRPr>
            </a:p>
          </p:txBody>
        </p:sp>
      </p:grpSp>
      <p:sp>
        <p:nvSpPr>
          <p:cNvPr id="2" name="Title 1"/>
          <p:cNvSpPr>
            <a:spLocks noGrp="1"/>
          </p:cNvSpPr>
          <p:nvPr>
            <p:ph type="ctrTitle"/>
          </p:nvPr>
        </p:nvSpPr>
        <p:spPr>
          <a:xfrm>
            <a:off x="0" y="-21771"/>
            <a:ext cx="8077200" cy="783771"/>
          </a:xfrm>
        </p:spPr>
        <p:txBody>
          <a:bodyPr/>
          <a:lstStyle/>
          <a:p>
            <a:r>
              <a:rPr lang="en-US" b="1" dirty="0" smtClean="0"/>
              <a:t>Water…worth its weight in gold??</a:t>
            </a:r>
            <a:endParaRPr lang="en-US" b="1" dirty="0"/>
          </a:p>
        </p:txBody>
      </p:sp>
      <p:grpSp>
        <p:nvGrpSpPr>
          <p:cNvPr id="9" name="Group 8"/>
          <p:cNvGrpSpPr/>
          <p:nvPr/>
        </p:nvGrpSpPr>
        <p:grpSpPr>
          <a:xfrm>
            <a:off x="6177647" y="5337519"/>
            <a:ext cx="3962400" cy="1520481"/>
            <a:chOff x="6093279" y="5343525"/>
            <a:chExt cx="3962400" cy="1520481"/>
          </a:xfrm>
        </p:grpSpPr>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050" y="5343525"/>
              <a:ext cx="3028950" cy="1514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6093279" y="6463896"/>
              <a:ext cx="3962400" cy="400110"/>
            </a:xfrm>
            <a:prstGeom prst="rect">
              <a:avLst/>
            </a:prstGeom>
            <a:noFill/>
          </p:spPr>
          <p:txBody>
            <a:bodyPr wrap="square" rtlCol="0">
              <a:spAutoFit/>
            </a:bodyPr>
            <a:lstStyle/>
            <a:p>
              <a:r>
                <a:rPr lang="en-US" sz="1000" dirty="0" smtClean="0">
                  <a:solidFill>
                    <a:schemeClr val="bg1"/>
                  </a:solidFill>
                </a:rPr>
                <a:t>[http://www.businessinsider.com/us-drought-water-</a:t>
              </a:r>
            </a:p>
            <a:p>
              <a:r>
                <a:rPr lang="en-US" sz="1000" dirty="0" smtClean="0">
                  <a:solidFill>
                    <a:schemeClr val="bg1"/>
                  </a:solidFill>
                </a:rPr>
                <a:t>scarcity-2013-5]</a:t>
              </a:r>
              <a:endParaRPr lang="en-US" sz="1000" dirty="0">
                <a:solidFill>
                  <a:schemeClr val="bg1"/>
                </a:solidFill>
              </a:endParaRPr>
            </a:p>
          </p:txBody>
        </p:sp>
      </p:grpSp>
      <p:grpSp>
        <p:nvGrpSpPr>
          <p:cNvPr id="11" name="Group 10"/>
          <p:cNvGrpSpPr/>
          <p:nvPr/>
        </p:nvGrpSpPr>
        <p:grpSpPr>
          <a:xfrm>
            <a:off x="4707" y="4800145"/>
            <a:ext cx="3108609" cy="1965239"/>
            <a:chOff x="6019800" y="3578679"/>
            <a:chExt cx="2819399" cy="1764846"/>
          </a:xfrm>
        </p:grpSpPr>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3279" y="3578679"/>
              <a:ext cx="2619375" cy="17430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6019800" y="4789527"/>
              <a:ext cx="2819399" cy="553998"/>
            </a:xfrm>
            <a:prstGeom prst="rect">
              <a:avLst/>
            </a:prstGeom>
            <a:noFill/>
          </p:spPr>
          <p:txBody>
            <a:bodyPr wrap="square" rtlCol="0">
              <a:spAutoFit/>
            </a:bodyPr>
            <a:lstStyle/>
            <a:p>
              <a:r>
                <a:rPr lang="en-US" sz="1000" dirty="0" smtClean="0">
                  <a:solidFill>
                    <a:schemeClr val="bg1"/>
                  </a:solidFill>
                </a:rPr>
                <a:t>[http://www.bloomberg.com/news/2013-10-08/water-shortage-seen-worsening-on-climate-change-in-potsdam-study.html]</a:t>
              </a:r>
              <a:endParaRPr lang="en-US" sz="1000" dirty="0">
                <a:solidFill>
                  <a:schemeClr val="bg1"/>
                </a:solidFill>
              </a:endParaRPr>
            </a:p>
          </p:txBody>
        </p:sp>
      </p:grpSp>
      <p:grpSp>
        <p:nvGrpSpPr>
          <p:cNvPr id="13" name="Group 12"/>
          <p:cNvGrpSpPr/>
          <p:nvPr/>
        </p:nvGrpSpPr>
        <p:grpSpPr>
          <a:xfrm>
            <a:off x="-21771" y="646338"/>
            <a:ext cx="3233057" cy="2096091"/>
            <a:chOff x="-43542" y="646339"/>
            <a:chExt cx="3233057" cy="2096091"/>
          </a:xfrm>
        </p:grpSpPr>
        <p:pic>
          <p:nvPicPr>
            <p:cNvPr id="103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71" y="646339"/>
              <a:ext cx="3211286" cy="20960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3542" y="2496209"/>
              <a:ext cx="3189515" cy="246221"/>
            </a:xfrm>
            <a:prstGeom prst="rect">
              <a:avLst/>
            </a:prstGeom>
            <a:noFill/>
          </p:spPr>
          <p:txBody>
            <a:bodyPr wrap="square" rtlCol="0">
              <a:spAutoFit/>
            </a:bodyPr>
            <a:lstStyle/>
            <a:p>
              <a:r>
                <a:rPr lang="en-US" sz="1000" dirty="0" smtClean="0">
                  <a:solidFill>
                    <a:schemeClr val="bg1"/>
                  </a:solidFill>
                </a:rPr>
                <a:t>[http://www.worldwildlife.org/threats/water-scarcity]</a:t>
              </a:r>
              <a:endParaRPr lang="en-US" sz="1000" dirty="0">
                <a:solidFill>
                  <a:schemeClr val="bg1"/>
                </a:solidFill>
              </a:endParaRPr>
            </a:p>
          </p:txBody>
        </p:sp>
      </p:grpSp>
      <p:grpSp>
        <p:nvGrpSpPr>
          <p:cNvPr id="18" name="Group 17"/>
          <p:cNvGrpSpPr/>
          <p:nvPr/>
        </p:nvGrpSpPr>
        <p:grpSpPr>
          <a:xfrm>
            <a:off x="-43544" y="2847812"/>
            <a:ext cx="3200402" cy="1795836"/>
            <a:chOff x="-54429" y="3333955"/>
            <a:chExt cx="3200402" cy="1795836"/>
          </a:xfrm>
        </p:grpSpPr>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333955"/>
              <a:ext cx="3145973" cy="17692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54429" y="4729681"/>
              <a:ext cx="3145973" cy="400110"/>
            </a:xfrm>
            <a:prstGeom prst="rect">
              <a:avLst/>
            </a:prstGeom>
            <a:noFill/>
          </p:spPr>
          <p:txBody>
            <a:bodyPr wrap="square" rtlCol="0">
              <a:spAutoFit/>
            </a:bodyPr>
            <a:lstStyle/>
            <a:p>
              <a:r>
                <a:rPr lang="en-US" sz="1000" dirty="0" smtClean="0">
                  <a:solidFill>
                    <a:schemeClr val="bg1"/>
                  </a:solidFill>
                </a:rPr>
                <a:t>[http</a:t>
              </a:r>
              <a:r>
                <a:rPr lang="en-US" sz="1000" dirty="0">
                  <a:solidFill>
                    <a:schemeClr val="bg1"/>
                  </a:solidFill>
                </a:rPr>
                <a:t>://inhabitat.com/new-article-sheds-light-on-nycs-potential-for-dangerous-future-food-shortages</a:t>
              </a:r>
              <a:r>
                <a:rPr lang="en-US" sz="1000" dirty="0" smtClean="0">
                  <a:solidFill>
                    <a:schemeClr val="bg1"/>
                  </a:solidFill>
                </a:rPr>
                <a:t>/]</a:t>
              </a:r>
              <a:endParaRPr lang="en-US" sz="1000" dirty="0">
                <a:solidFill>
                  <a:schemeClr val="bg1"/>
                </a:solidFill>
              </a:endParaRPr>
            </a:p>
          </p:txBody>
        </p:sp>
      </p:grpSp>
      <p:grpSp>
        <p:nvGrpSpPr>
          <p:cNvPr id="14" name="Group 13"/>
          <p:cNvGrpSpPr/>
          <p:nvPr/>
        </p:nvGrpSpPr>
        <p:grpSpPr>
          <a:xfrm>
            <a:off x="1525049" y="1295400"/>
            <a:ext cx="2786517" cy="1639253"/>
            <a:chOff x="-76200" y="2030949"/>
            <a:chExt cx="2786517" cy="1639253"/>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71" y="2030949"/>
              <a:ext cx="2732088" cy="16392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6200" y="3423981"/>
              <a:ext cx="2606392" cy="246221"/>
            </a:xfrm>
            <a:prstGeom prst="rect">
              <a:avLst/>
            </a:prstGeom>
            <a:noFill/>
          </p:spPr>
          <p:txBody>
            <a:bodyPr wrap="square" rtlCol="0">
              <a:spAutoFit/>
            </a:bodyPr>
            <a:lstStyle/>
            <a:p>
              <a:r>
                <a:rPr lang="en-US" sz="1000" dirty="0" smtClean="0">
                  <a:solidFill>
                    <a:schemeClr val="bg1"/>
                  </a:solidFill>
                </a:rPr>
                <a:t>[http</a:t>
              </a:r>
              <a:r>
                <a:rPr lang="en-US" sz="1000" dirty="0">
                  <a:solidFill>
                    <a:schemeClr val="bg1"/>
                  </a:solidFill>
                </a:rPr>
                <a:t>://</a:t>
              </a:r>
              <a:r>
                <a:rPr lang="en-US" sz="1000" dirty="0" smtClean="0">
                  <a:solidFill>
                    <a:schemeClr val="bg1"/>
                  </a:solidFill>
                </a:rPr>
                <a:t>news.bbc.co.uk/2/hi/274099.stm]</a:t>
              </a:r>
              <a:endParaRPr lang="en-US" sz="1000" dirty="0">
                <a:solidFill>
                  <a:schemeClr val="bg1"/>
                </a:solidFill>
              </a:endParaRPr>
            </a:p>
          </p:txBody>
        </p:sp>
      </p:grpSp>
      <p:grpSp>
        <p:nvGrpSpPr>
          <p:cNvPr id="21" name="Group 20"/>
          <p:cNvGrpSpPr/>
          <p:nvPr/>
        </p:nvGrpSpPr>
        <p:grpSpPr>
          <a:xfrm>
            <a:off x="6449049" y="3797804"/>
            <a:ext cx="2788840" cy="1697628"/>
            <a:chOff x="6346315" y="3607939"/>
            <a:chExt cx="2788840" cy="1697628"/>
          </a:xfrm>
        </p:grpSpPr>
        <p:pic>
          <p:nvPicPr>
            <p:cNvPr id="19"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63380" y="3607939"/>
              <a:ext cx="2771775" cy="1647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6346315" y="4905457"/>
              <a:ext cx="2757548" cy="400110"/>
            </a:xfrm>
            <a:prstGeom prst="rect">
              <a:avLst/>
            </a:prstGeom>
            <a:noFill/>
          </p:spPr>
          <p:txBody>
            <a:bodyPr wrap="square" rtlCol="0">
              <a:spAutoFit/>
            </a:bodyPr>
            <a:lstStyle/>
            <a:p>
              <a:r>
                <a:rPr lang="en-US" sz="1000" dirty="0" smtClean="0">
                  <a:solidFill>
                    <a:schemeClr val="bg1"/>
                  </a:solidFill>
                </a:rPr>
                <a:t>[http://blog.farmusa.org/taking-animals-off-the-menu-could-solve-water-crisis/]</a:t>
              </a:r>
              <a:endParaRPr lang="en-US" sz="1000" dirty="0">
                <a:solidFill>
                  <a:schemeClr val="bg1"/>
                </a:solidFill>
              </a:endParaRPr>
            </a:p>
          </p:txBody>
        </p:sp>
      </p:grpSp>
      <p:grpSp>
        <p:nvGrpSpPr>
          <p:cNvPr id="6" name="Group 5"/>
          <p:cNvGrpSpPr/>
          <p:nvPr/>
        </p:nvGrpSpPr>
        <p:grpSpPr>
          <a:xfrm>
            <a:off x="2590801" y="4509407"/>
            <a:ext cx="3929118" cy="2310546"/>
            <a:chOff x="5270161" y="685800"/>
            <a:chExt cx="3929118" cy="2310546"/>
          </a:xfrm>
        </p:grpSpPr>
        <p:pic>
          <p:nvPicPr>
            <p:cNvPr id="103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85752" y="685800"/>
              <a:ext cx="3913527" cy="23105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70161" y="2742430"/>
              <a:ext cx="3858248" cy="253916"/>
            </a:xfrm>
            <a:prstGeom prst="rect">
              <a:avLst/>
            </a:prstGeom>
            <a:noFill/>
          </p:spPr>
          <p:txBody>
            <a:bodyPr wrap="square" rtlCol="0">
              <a:spAutoFit/>
            </a:bodyPr>
            <a:lstStyle/>
            <a:p>
              <a:r>
                <a:rPr lang="en-US" sz="1050" dirty="0" smtClean="0"/>
                <a:t>[http://www.eohandbook.com/eohb05/ceos/part2_5.html]</a:t>
              </a:r>
              <a:endParaRPr lang="en-US" sz="1050" dirty="0"/>
            </a:p>
          </p:txBody>
        </p:sp>
      </p:grpSp>
      <p:sp>
        <p:nvSpPr>
          <p:cNvPr id="22" name="TextBox 21"/>
          <p:cNvSpPr txBox="1"/>
          <p:nvPr/>
        </p:nvSpPr>
        <p:spPr>
          <a:xfrm>
            <a:off x="4800601" y="685154"/>
            <a:ext cx="4303262" cy="1815882"/>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r>
              <a:rPr lang="en-US" sz="1600" dirty="0" smtClean="0"/>
              <a:t>The current water shortage, being both caused and amplified by pollution and population is contributing to food supply concerns, health problems, harm to wildlife, and social tension both globally and in the US—and is unfortunately projected to increase in severity by the year 2025.</a:t>
            </a:r>
            <a:endParaRPr lang="en-US" sz="1600" dirty="0"/>
          </a:p>
        </p:txBody>
      </p:sp>
    </p:spTree>
    <p:extLst>
      <p:ext uri="{BB962C8B-B14F-4D97-AF65-F5344CB8AC3E}">
        <p14:creationId xmlns:p14="http://schemas.microsoft.com/office/powerpoint/2010/main" val="351180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TotalTime>
  <Words>96</Words>
  <Application>Microsoft Office PowerPoint</Application>
  <PresentationFormat>On-screen Show (4:3)</PresentationFormat>
  <Paragraphs>11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Water…worth its weight in gold??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Water…worth its weight in gold??</dc:title>
  <dc:creator>Samantha Bliss</dc:creator>
  <cp:lastModifiedBy>Samantha Bliss</cp:lastModifiedBy>
  <cp:revision>10</cp:revision>
  <dcterms:created xsi:type="dcterms:W3CDTF">2014-09-07T18:53:32Z</dcterms:created>
  <dcterms:modified xsi:type="dcterms:W3CDTF">2014-09-09T13:40:28Z</dcterms:modified>
</cp:coreProperties>
</file>